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7" r:id="rId2"/>
    <p:sldId id="261" r:id="rId3"/>
    <p:sldId id="262" r:id="rId4"/>
    <p:sldId id="263" r:id="rId5"/>
    <p:sldId id="264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4D323B9-AA55-4148-9E4A-74AFC51AD5F6}">
  <a:tblStyle styleId="{74D323B9-AA55-4148-9E4A-74AFC51AD5F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>
      <p:cViewPr>
        <p:scale>
          <a:sx n="117" d="100"/>
          <a:sy n="117" d="100"/>
        </p:scale>
        <p:origin x="848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520a6145c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520a6145c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3893f0c6c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43893f0c6c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43893f0c6c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43893f0c6c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43893f0c6c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43893f0c6c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38fe33e1e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38fe33e1e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4"/>
          <p:cNvPicPr preferRelativeResize="0"/>
          <p:nvPr/>
        </p:nvPicPr>
        <p:blipFill rotWithShape="1">
          <a:blip r:embed="rId3">
            <a:alphaModFix amt="43000"/>
          </a:blip>
          <a:srcRect t="4753" b="38997"/>
          <a:stretch/>
        </p:blipFill>
        <p:spPr>
          <a:xfrm>
            <a:off x="0" y="0"/>
            <a:ext cx="9144001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 rotWithShape="1">
          <a:blip r:embed="rId4">
            <a:alphaModFix amt="25000"/>
          </a:blip>
          <a:srcRect l="48275" t="25545" r="34298" b="24095"/>
          <a:stretch/>
        </p:blipFill>
        <p:spPr>
          <a:xfrm>
            <a:off x="5841950" y="1294275"/>
            <a:ext cx="2906421" cy="38492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55;p13">
            <a:extLst>
              <a:ext uri="{FF2B5EF4-FFF2-40B4-BE49-F238E27FC236}">
                <a16:creationId xmlns:a16="http://schemas.microsoft.com/office/drawing/2014/main" id="{60A89D83-FE0B-C74A-AE2A-CE291F43066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874895" y="739929"/>
            <a:ext cx="6884362" cy="92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 dirty="0">
                <a:latin typeface="Helvetica" pitchFamily="2" charset="0"/>
              </a:rPr>
              <a:t>White Paper</a:t>
            </a:r>
            <a:r>
              <a:rPr lang="en" sz="3800" b="1" dirty="0">
                <a:latin typeface="Helvetica" pitchFamily="2" charset="0"/>
              </a:rPr>
              <a:t>:</a:t>
            </a:r>
            <a:endParaRPr sz="3800" b="1" dirty="0">
              <a:latin typeface="Helvetica" pitchFamily="2" charset="0"/>
            </a:endParaRPr>
          </a:p>
        </p:txBody>
      </p:sp>
      <p:pic>
        <p:nvPicPr>
          <p:cNvPr id="6" name="Google Shape;57;p13">
            <a:extLst>
              <a:ext uri="{FF2B5EF4-FFF2-40B4-BE49-F238E27FC236}">
                <a16:creationId xmlns:a16="http://schemas.microsoft.com/office/drawing/2014/main" id="{1A13D3D9-FD3A-BB47-AEFB-2014485008F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56903" y="874451"/>
            <a:ext cx="1978581" cy="93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AC67BAB-5951-E841-8EB8-77E89805CE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95500" y="2888527"/>
            <a:ext cx="3465814" cy="1533264"/>
          </a:xfrm>
          <a:prstGeom prst="rect">
            <a:avLst/>
          </a:prstGeom>
        </p:spPr>
      </p:pic>
      <p:sp>
        <p:nvSpPr>
          <p:cNvPr id="9" name="Google Shape;56;p13">
            <a:extLst>
              <a:ext uri="{FF2B5EF4-FFF2-40B4-BE49-F238E27FC236}">
                <a16:creationId xmlns:a16="http://schemas.microsoft.com/office/drawing/2014/main" id="{2C13C526-E78A-FB48-8A42-8D973AA66880}"/>
              </a:ext>
            </a:extLst>
          </p:cNvPr>
          <p:cNvSpPr txBox="1">
            <a:spLocks/>
          </p:cNvSpPr>
          <p:nvPr/>
        </p:nvSpPr>
        <p:spPr>
          <a:xfrm>
            <a:off x="311700" y="1394066"/>
            <a:ext cx="8520600" cy="5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200000"/>
              </a:lnSpc>
            </a:pPr>
            <a:r>
              <a:rPr lang="en-US" sz="3000" dirty="0">
                <a:solidFill>
                  <a:srgbClr val="FFFFFF"/>
                </a:solidFill>
              </a:rPr>
              <a:t>Textbook Affordability &amp; Student Success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 rotWithShape="1">
          <a:blip r:embed="rId3">
            <a:alphaModFix amt="25000"/>
          </a:blip>
          <a:srcRect l="48275" t="25545" r="34298"/>
          <a:stretch/>
        </p:blipFill>
        <p:spPr>
          <a:xfrm>
            <a:off x="5841950" y="1294275"/>
            <a:ext cx="2906421" cy="5690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 rotWithShape="1">
          <a:blip r:embed="rId4">
            <a:alphaModFix amt="43000"/>
          </a:blip>
          <a:srcRect t="4753" b="38997"/>
          <a:stretch/>
        </p:blipFill>
        <p:spPr>
          <a:xfrm>
            <a:off x="0" y="0"/>
            <a:ext cx="9144001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8"/>
          <p:cNvSpPr txBox="1"/>
          <p:nvPr/>
        </p:nvSpPr>
        <p:spPr>
          <a:xfrm>
            <a:off x="25" y="289725"/>
            <a:ext cx="9144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 b="1" dirty="0">
                <a:solidFill>
                  <a:srgbClr val="FFFFFF"/>
                </a:solidFill>
              </a:rPr>
              <a:t>Results: </a:t>
            </a:r>
            <a:r>
              <a:rPr lang="en" sz="4200" dirty="0">
                <a:solidFill>
                  <a:srgbClr val="FFFFFF"/>
                </a:solidFill>
              </a:rPr>
              <a:t>Latinx Students</a:t>
            </a:r>
            <a:endParaRPr sz="4200" dirty="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 b="1" dirty="0">
              <a:solidFill>
                <a:srgbClr val="FFFFFF"/>
              </a:solidFill>
            </a:endParaRPr>
          </a:p>
        </p:txBody>
      </p:sp>
      <p:graphicFrame>
        <p:nvGraphicFramePr>
          <p:cNvPr id="97" name="Google Shape;97;p18"/>
          <p:cNvGraphicFramePr/>
          <p:nvPr/>
        </p:nvGraphicFramePr>
        <p:xfrm>
          <a:off x="953463" y="1439250"/>
          <a:ext cx="7306775" cy="2422980"/>
        </p:xfrm>
        <a:graphic>
          <a:graphicData uri="http://schemas.openxmlformats.org/drawingml/2006/table">
            <a:tbl>
              <a:tblPr>
                <a:noFill/>
                <a:tableStyleId>{74D323B9-AA55-4148-9E4A-74AFC51AD5F6}</a:tableStyleId>
              </a:tblPr>
              <a:tblGrid>
                <a:gridCol w="536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3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 u="sng">
                          <a:solidFill>
                            <a:schemeClr val="dk1"/>
                          </a:solidFill>
                        </a:rPr>
                        <a:t>White</a:t>
                      </a: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: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 u="sng">
                          <a:solidFill>
                            <a:schemeClr val="dk1"/>
                          </a:solidFill>
                        </a:rPr>
                        <a:t>Latinx</a:t>
                      </a: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: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Experienced increased stress due to textbook costs: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85.7%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91.1%*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25">
                <a:tc>
                  <a:txBody>
                    <a:bodyPr/>
                    <a:lstStyle/>
                    <a:p>
                      <a:pPr marL="457200" lvl="0" indent="-32067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50"/>
                        <a:buChar char="-"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Stress from textbook costs on Likert-type scale 1-10: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6.5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7.2***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Did not have textbook on 1st day of class due to cost: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75.0%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83.6%*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Did not take class due to textbook costs: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22.6%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30.7*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Failed a class due to textbook costs: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4.4%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12.3%**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8" name="Google Shape;98;p18"/>
          <p:cNvSpPr txBox="1"/>
          <p:nvPr/>
        </p:nvSpPr>
        <p:spPr>
          <a:xfrm>
            <a:off x="953475" y="4011100"/>
            <a:ext cx="31635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*p&lt;.05, **p&lt;.01, ***p&lt;.001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9"/>
          <p:cNvPicPr preferRelativeResize="0"/>
          <p:nvPr/>
        </p:nvPicPr>
        <p:blipFill rotWithShape="1">
          <a:blip r:embed="rId3">
            <a:alphaModFix amt="25000"/>
          </a:blip>
          <a:srcRect l="48275" t="25545" r="34298"/>
          <a:stretch/>
        </p:blipFill>
        <p:spPr>
          <a:xfrm>
            <a:off x="5841950" y="1294275"/>
            <a:ext cx="2906421" cy="5690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 rotWithShape="1">
          <a:blip r:embed="rId4">
            <a:alphaModFix amt="43000"/>
          </a:blip>
          <a:srcRect t="4753" b="38997"/>
          <a:stretch/>
        </p:blipFill>
        <p:spPr>
          <a:xfrm>
            <a:off x="0" y="0"/>
            <a:ext cx="9144001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25" y="289725"/>
            <a:ext cx="9144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 b="1" dirty="0">
                <a:solidFill>
                  <a:srgbClr val="FFFFFF"/>
                </a:solidFill>
              </a:rPr>
              <a:t>Results: </a:t>
            </a:r>
            <a:r>
              <a:rPr lang="en" sz="4200" dirty="0">
                <a:solidFill>
                  <a:srgbClr val="FFFFFF"/>
                </a:solidFill>
              </a:rPr>
              <a:t>Low-Income Students</a:t>
            </a:r>
            <a:endParaRPr sz="4200" dirty="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 b="1" dirty="0">
              <a:solidFill>
                <a:srgbClr val="FFFFFF"/>
              </a:solidFill>
            </a:endParaRPr>
          </a:p>
        </p:txBody>
      </p:sp>
      <p:graphicFrame>
        <p:nvGraphicFramePr>
          <p:cNvPr id="106" name="Google Shape;106;p19"/>
          <p:cNvGraphicFramePr/>
          <p:nvPr>
            <p:extLst>
              <p:ext uri="{D42A27DB-BD31-4B8C-83A1-F6EECF244321}">
                <p14:modId xmlns:p14="http://schemas.microsoft.com/office/powerpoint/2010/main" val="2579306653"/>
              </p:ext>
            </p:extLst>
          </p:nvPr>
        </p:nvGraphicFramePr>
        <p:xfrm>
          <a:off x="724932" y="1530246"/>
          <a:ext cx="7694136" cy="2461110"/>
        </p:xfrm>
        <a:graphic>
          <a:graphicData uri="http://schemas.openxmlformats.org/drawingml/2006/table">
            <a:tbl>
              <a:tblPr>
                <a:noFill/>
                <a:tableStyleId>{74D323B9-AA55-4148-9E4A-74AFC51AD5F6}</a:tableStyleId>
              </a:tblPr>
              <a:tblGrid>
                <a:gridCol w="5303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3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 u="sng" dirty="0">
                          <a:solidFill>
                            <a:schemeClr val="dk1"/>
                          </a:solidFill>
                        </a:rPr>
                        <a:t>No F</a:t>
                      </a:r>
                      <a:r>
                        <a:rPr lang="en-US" sz="1450" b="1" u="sng" dirty="0" err="1">
                          <a:solidFill>
                            <a:schemeClr val="dk1"/>
                          </a:solidFill>
                        </a:rPr>
                        <a:t>i</a:t>
                      </a:r>
                      <a:r>
                        <a:rPr lang="en" sz="1450" b="1" u="sng" dirty="0" err="1">
                          <a:solidFill>
                            <a:schemeClr val="dk1"/>
                          </a:solidFill>
                        </a:rPr>
                        <a:t>nancial</a:t>
                      </a:r>
                      <a:r>
                        <a:rPr lang="en" sz="1450" b="1" u="sng" dirty="0">
                          <a:solidFill>
                            <a:schemeClr val="dk1"/>
                          </a:solidFill>
                        </a:rPr>
                        <a:t> Aid</a:t>
                      </a:r>
                      <a:r>
                        <a:rPr lang="en" sz="1450" b="1" dirty="0">
                          <a:solidFill>
                            <a:schemeClr val="dk1"/>
                          </a:solidFill>
                        </a:rPr>
                        <a:t>:</a:t>
                      </a:r>
                      <a:endParaRPr sz="1450" b="1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 u="sng" dirty="0">
                          <a:solidFill>
                            <a:schemeClr val="dk1"/>
                          </a:solidFill>
                        </a:rPr>
                        <a:t>Financial Aid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 u="sng" dirty="0">
                          <a:solidFill>
                            <a:schemeClr val="dk1"/>
                          </a:solidFill>
                        </a:rPr>
                        <a:t>Dependent</a:t>
                      </a:r>
                      <a:r>
                        <a:rPr lang="en" sz="1450" b="1" dirty="0">
                          <a:solidFill>
                            <a:schemeClr val="dk1"/>
                          </a:solidFill>
                        </a:rPr>
                        <a:t>:</a:t>
                      </a:r>
                      <a:endParaRPr sz="1450" b="1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Experienced increased stress due to textbook costs: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84.4%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90.9%*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25">
                <a:tc>
                  <a:txBody>
                    <a:bodyPr/>
                    <a:lstStyle/>
                    <a:p>
                      <a:pPr marL="457200" lvl="0" indent="-32067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50"/>
                        <a:buChar char="-"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Stress from textbook costs on Likert-type scale 1-10: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6.3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7.1***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Did not have textbook on 1st day of class due to cost: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74.1%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82.5%*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Did not buy textbook and later felt it hurt performance: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49.8%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 dirty="0">
                          <a:solidFill>
                            <a:schemeClr val="dk1"/>
                          </a:solidFill>
                        </a:rPr>
                        <a:t>58.6%*</a:t>
                      </a:r>
                      <a:endParaRPr sz="1450" b="1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7" name="Google Shape;107;p19"/>
          <p:cNvSpPr txBox="1"/>
          <p:nvPr/>
        </p:nvSpPr>
        <p:spPr>
          <a:xfrm>
            <a:off x="953475" y="3706300"/>
            <a:ext cx="31635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*p&lt;.05, **p&lt;.01, ***p&lt;.001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20"/>
          <p:cNvPicPr preferRelativeResize="0"/>
          <p:nvPr/>
        </p:nvPicPr>
        <p:blipFill rotWithShape="1">
          <a:blip r:embed="rId3">
            <a:alphaModFix amt="25000"/>
          </a:blip>
          <a:srcRect l="48275" t="25545" r="34298"/>
          <a:stretch/>
        </p:blipFill>
        <p:spPr>
          <a:xfrm>
            <a:off x="5841950" y="1294275"/>
            <a:ext cx="2906421" cy="5690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0"/>
          <p:cNvPicPr preferRelativeResize="0"/>
          <p:nvPr/>
        </p:nvPicPr>
        <p:blipFill rotWithShape="1">
          <a:blip r:embed="rId4">
            <a:alphaModFix amt="43000"/>
          </a:blip>
          <a:srcRect t="4753" b="38997"/>
          <a:stretch/>
        </p:blipFill>
        <p:spPr>
          <a:xfrm>
            <a:off x="0" y="0"/>
            <a:ext cx="9144001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0"/>
          <p:cNvSpPr txBox="1"/>
          <p:nvPr/>
        </p:nvSpPr>
        <p:spPr>
          <a:xfrm>
            <a:off x="25" y="289725"/>
            <a:ext cx="9144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 b="1" dirty="0">
                <a:solidFill>
                  <a:srgbClr val="FFFFFF"/>
                </a:solidFill>
              </a:rPr>
              <a:t>Results: </a:t>
            </a:r>
            <a:r>
              <a:rPr lang="en" sz="4200" dirty="0">
                <a:solidFill>
                  <a:srgbClr val="FFFFFF"/>
                </a:solidFill>
              </a:rPr>
              <a:t>1st-Gen Students</a:t>
            </a:r>
            <a:endParaRPr sz="4200" dirty="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 b="1" dirty="0">
              <a:solidFill>
                <a:srgbClr val="FFFFFF"/>
              </a:solidFill>
            </a:endParaRPr>
          </a:p>
        </p:txBody>
      </p:sp>
      <p:graphicFrame>
        <p:nvGraphicFramePr>
          <p:cNvPr id="115" name="Google Shape;115;p20"/>
          <p:cNvGraphicFramePr/>
          <p:nvPr/>
        </p:nvGraphicFramePr>
        <p:xfrm>
          <a:off x="918625" y="1195975"/>
          <a:ext cx="7306775" cy="3230640"/>
        </p:xfrm>
        <a:graphic>
          <a:graphicData uri="http://schemas.openxmlformats.org/drawingml/2006/table">
            <a:tbl>
              <a:tblPr>
                <a:noFill/>
                <a:tableStyleId>{74D323B9-AA55-4148-9E4A-74AFC51AD5F6}</a:tableStyleId>
              </a:tblPr>
              <a:tblGrid>
                <a:gridCol w="536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3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 u="sng">
                          <a:solidFill>
                            <a:schemeClr val="dk1"/>
                          </a:solidFill>
                        </a:rPr>
                        <a:t>No</a:t>
                      </a: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: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 u="sng">
                          <a:solidFill>
                            <a:schemeClr val="dk1"/>
                          </a:solidFill>
                        </a:rPr>
                        <a:t>Yes</a:t>
                      </a: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: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Experienced increased stress due to textbook costs: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85.9%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91.0%*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25">
                <a:tc>
                  <a:txBody>
                    <a:bodyPr/>
                    <a:lstStyle/>
                    <a:p>
                      <a:pPr marL="457200" lvl="0" indent="-32067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50"/>
                        <a:buChar char="-"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Stress from textbook costs on Likert-type scale 1-10: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6.5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7.1**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Did not have textbook on 1st day of class due to cost:</a:t>
                      </a:r>
                      <a:endParaRPr sz="1450" b="1"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60.5%</a:t>
                      </a:r>
                      <a:endParaRPr sz="145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67.9%*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Did not buy textbook at all due to cost:</a:t>
                      </a:r>
                      <a:endParaRPr sz="1450"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73.4%</a:t>
                      </a:r>
                      <a:endParaRPr sz="1450"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84.3%***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Did not buy textbook and later felt it hurt performance:</a:t>
                      </a:r>
                      <a:endParaRPr sz="1450"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48.7%</a:t>
                      </a:r>
                      <a:endParaRPr sz="1450" b="1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60.8***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Did not buy textbook knowing it would hurt performance: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38.5%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48.2%*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Did - or did not - take class due to textbook costs: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6.3%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50" b="1">
                          <a:solidFill>
                            <a:schemeClr val="dk1"/>
                          </a:solidFill>
                        </a:rPr>
                        <a:t>11.2%*</a:t>
                      </a:r>
                      <a:endParaRPr sz="145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6" name="Google Shape;116;p20"/>
          <p:cNvSpPr txBox="1"/>
          <p:nvPr/>
        </p:nvSpPr>
        <p:spPr>
          <a:xfrm>
            <a:off x="953475" y="4468300"/>
            <a:ext cx="31635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*p&lt;.05, **p&lt;.01, ***p&lt;.001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1"/>
          <p:cNvPicPr preferRelativeResize="0"/>
          <p:nvPr/>
        </p:nvPicPr>
        <p:blipFill rotWithShape="1">
          <a:blip r:embed="rId3">
            <a:alphaModFix amt="25000"/>
          </a:blip>
          <a:srcRect l="48275" t="25545" r="34298"/>
          <a:stretch/>
        </p:blipFill>
        <p:spPr>
          <a:xfrm>
            <a:off x="5841950" y="1294275"/>
            <a:ext cx="2906421" cy="5690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1"/>
          <p:cNvPicPr preferRelativeResize="0"/>
          <p:nvPr/>
        </p:nvPicPr>
        <p:blipFill rotWithShape="1">
          <a:blip r:embed="rId4">
            <a:alphaModFix amt="43000"/>
          </a:blip>
          <a:srcRect t="4753" b="38997"/>
          <a:stretch/>
        </p:blipFill>
        <p:spPr>
          <a:xfrm>
            <a:off x="0" y="0"/>
            <a:ext cx="9144001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1"/>
          <p:cNvSpPr txBox="1"/>
          <p:nvPr/>
        </p:nvSpPr>
        <p:spPr>
          <a:xfrm>
            <a:off x="25" y="365925"/>
            <a:ext cx="91440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 b="1" dirty="0">
                <a:solidFill>
                  <a:srgbClr val="FFFFFF"/>
                </a:solidFill>
              </a:rPr>
              <a:t>Key Takeaways</a:t>
            </a:r>
            <a:endParaRPr sz="4200" b="1" dirty="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 b="1" dirty="0">
              <a:solidFill>
                <a:srgbClr val="FFFFFF"/>
              </a:solidFill>
            </a:endParaRPr>
          </a:p>
        </p:txBody>
      </p:sp>
      <p:sp>
        <p:nvSpPr>
          <p:cNvPr id="124" name="Google Shape;124;p21"/>
          <p:cNvSpPr txBox="1"/>
          <p:nvPr/>
        </p:nvSpPr>
        <p:spPr>
          <a:xfrm>
            <a:off x="692331" y="1293975"/>
            <a:ext cx="805604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</a:pPr>
            <a:r>
              <a:rPr lang="en" sz="2000" b="1" dirty="0">
                <a:solidFill>
                  <a:srgbClr val="FFFFFF"/>
                </a:solidFill>
              </a:rPr>
              <a:t>1. Textbook costs are a significant barrier for </a:t>
            </a:r>
            <a:r>
              <a:rPr lang="en" sz="2000" b="1" i="1" dirty="0">
                <a:solidFill>
                  <a:srgbClr val="FFFFFF"/>
                </a:solidFill>
              </a:rPr>
              <a:t>all</a:t>
            </a:r>
            <a:r>
              <a:rPr lang="en" sz="2000" b="1" dirty="0">
                <a:solidFill>
                  <a:srgbClr val="FFFFFF"/>
                </a:solidFill>
              </a:rPr>
              <a:t> CSUCI students</a:t>
            </a:r>
            <a:endParaRPr sz="2000" b="1" dirty="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</a:endParaRPr>
          </a:p>
          <a:p>
            <a:pPr marL="1016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</a:pPr>
            <a:r>
              <a:rPr lang="en" sz="2000" b="1" dirty="0">
                <a:solidFill>
                  <a:srgbClr val="FFFFFF"/>
                </a:solidFill>
              </a:rPr>
              <a:t>2. Textbook costs are an even greater barrier for HUGs</a:t>
            </a:r>
            <a:endParaRPr sz="2000" b="1" dirty="0">
              <a:solidFill>
                <a:srgbClr val="FFFFFF"/>
              </a:solidFill>
            </a:endParaRPr>
          </a:p>
          <a:p>
            <a:pPr marL="1016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</a:pPr>
            <a:r>
              <a:rPr lang="en" sz="2000" b="1" dirty="0">
                <a:solidFill>
                  <a:srgbClr val="FFFFFF"/>
                </a:solidFill>
              </a:rPr>
              <a:t>3. Potential lack of “Navigational Capital” (</a:t>
            </a:r>
            <a:r>
              <a:rPr lang="en" sz="2000" b="1" dirty="0" err="1">
                <a:solidFill>
                  <a:srgbClr val="FFFFFF"/>
                </a:solidFill>
              </a:rPr>
              <a:t>Yosso</a:t>
            </a:r>
            <a:r>
              <a:rPr lang="en" sz="2000" b="1" dirty="0">
                <a:solidFill>
                  <a:srgbClr val="FFFFFF"/>
                </a:solidFill>
              </a:rPr>
              <a:t>, 2005)</a:t>
            </a:r>
            <a:endParaRPr sz="2000" b="1" dirty="0">
              <a:solidFill>
                <a:srgbClr val="FFFFFF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FFFFFF"/>
              </a:solidFill>
            </a:endParaRPr>
          </a:p>
          <a:p>
            <a:pPr marL="1016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</a:pPr>
            <a:r>
              <a:rPr lang="en" sz="2000" b="1" dirty="0">
                <a:solidFill>
                  <a:srgbClr val="FFFFFF"/>
                </a:solidFill>
              </a:rPr>
              <a:t>4. Qualitative research needed to explore next steps</a:t>
            </a:r>
          </a:p>
          <a:p>
            <a:pPr marL="1016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</a:pPr>
            <a:r>
              <a:rPr lang="en" sz="2000" b="1" dirty="0">
                <a:solidFill>
                  <a:srgbClr val="FFFFFF"/>
                </a:solidFill>
              </a:rPr>
              <a:t>5. Ultimately: How will </a:t>
            </a:r>
            <a:r>
              <a:rPr lang="en" sz="2000" b="1" u="sng" dirty="0">
                <a:solidFill>
                  <a:srgbClr val="FFFFFF"/>
                </a:solidFill>
              </a:rPr>
              <a:t>we</a:t>
            </a:r>
            <a:r>
              <a:rPr lang="en" sz="2000" b="1" dirty="0">
                <a:solidFill>
                  <a:srgbClr val="FFFFFF"/>
                </a:solidFill>
              </a:rPr>
              <a:t> respond?</a:t>
            </a:r>
            <a:endParaRPr sz="2000" b="1" dirty="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 b="1" dirty="0">
              <a:solidFill>
                <a:srgbClr val="FFFFFF"/>
              </a:solidFill>
            </a:endParaRPr>
          </a:p>
        </p:txBody>
      </p:sp>
      <p:sp>
        <p:nvSpPr>
          <p:cNvPr id="125" name="Google Shape;125;p21"/>
          <p:cNvSpPr txBox="1"/>
          <p:nvPr/>
        </p:nvSpPr>
        <p:spPr>
          <a:xfrm>
            <a:off x="1484200" y="1638650"/>
            <a:ext cx="35055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en" sz="2000">
                <a:solidFill>
                  <a:srgbClr val="FFFFFF"/>
                </a:solidFill>
              </a:rPr>
              <a:t>Time to graduation rates</a:t>
            </a:r>
            <a:endParaRPr sz="2000">
              <a:solidFill>
                <a:srgbClr val="FFFFFF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en" sz="2000">
                <a:solidFill>
                  <a:srgbClr val="FFFFFF"/>
                </a:solidFill>
              </a:rPr>
              <a:t>First day access</a:t>
            </a:r>
            <a:endParaRPr sz="2000">
              <a:solidFill>
                <a:srgbClr val="FFFFFF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</a:pPr>
            <a:r>
              <a:rPr lang="en" sz="2000">
                <a:solidFill>
                  <a:srgbClr val="FFFFFF"/>
                </a:solidFill>
              </a:rPr>
              <a:t>Student success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26" name="Google Shape;126;p21"/>
          <p:cNvSpPr txBox="1"/>
          <p:nvPr/>
        </p:nvSpPr>
        <p:spPr>
          <a:xfrm>
            <a:off x="1514150" y="3321150"/>
            <a:ext cx="65364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Latinx &amp; 1st-Generation: More required textbooks</a:t>
            </a:r>
            <a:endParaRPr sz="2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376</Words>
  <Application>Microsoft Macintosh PowerPoint</Application>
  <PresentationFormat>On-screen Show (16:9)</PresentationFormat>
  <Paragraphs>77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Helvetica</vt:lpstr>
      <vt:lpstr>Simple Dark</vt:lpstr>
      <vt:lpstr>White Paper: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 Paper:</dc:title>
  <cp:lastModifiedBy>Microsoft Office User</cp:lastModifiedBy>
  <cp:revision>3</cp:revision>
  <dcterms:modified xsi:type="dcterms:W3CDTF">2022-01-21T22:41:11Z</dcterms:modified>
</cp:coreProperties>
</file>